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8" r:id="rId2"/>
    <p:sldId id="273" r:id="rId3"/>
    <p:sldId id="259" r:id="rId4"/>
    <p:sldId id="260" r:id="rId5"/>
    <p:sldId id="274" r:id="rId6"/>
    <p:sldId id="276" r:id="rId7"/>
    <p:sldId id="275" r:id="rId8"/>
    <p:sldId id="279" r:id="rId9"/>
    <p:sldId id="261" r:id="rId10"/>
    <p:sldId id="262" r:id="rId11"/>
    <p:sldId id="263" r:id="rId12"/>
    <p:sldId id="266" r:id="rId13"/>
    <p:sldId id="278" r:id="rId14"/>
    <p:sldId id="272" r:id="rId1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115" d="100"/>
          <a:sy n="115" d="100"/>
        </p:scale>
        <p:origin x="426"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772FB5-7B4F-49EA-858D-FA3211ED6782}" type="datetimeFigureOut">
              <a:rPr lang="tr-TR" smtClean="0"/>
              <a:t>10.12.2024</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B38E00-3867-455A-856A-4B5CECF82034}" type="slidenum">
              <a:rPr lang="tr-TR" smtClean="0"/>
              <a:t>‹#›</a:t>
            </a:fld>
            <a:endParaRPr lang="tr-TR"/>
          </a:p>
        </p:txBody>
      </p:sp>
    </p:spTree>
    <p:extLst>
      <p:ext uri="{BB962C8B-B14F-4D97-AF65-F5344CB8AC3E}">
        <p14:creationId xmlns:p14="http://schemas.microsoft.com/office/powerpoint/2010/main" val="4129448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3232DA-A925-422F-97E6-13ACB1CC847D}" type="slidenum">
              <a:rPr lang="zh-CN" altLang="en-US" smtClean="0">
                <a:solidFill>
                  <a:prstClr val="black"/>
                </a:solidFill>
              </a:rPr>
              <a:pPr/>
              <a:t>1</a:t>
            </a:fld>
            <a:endParaRPr lang="zh-CN" altLang="en-US">
              <a:solidFill>
                <a:prstClr val="black"/>
              </a:solidFill>
            </a:endParaRPr>
          </a:p>
        </p:txBody>
      </p:sp>
    </p:spTree>
    <p:extLst>
      <p:ext uri="{BB962C8B-B14F-4D97-AF65-F5344CB8AC3E}">
        <p14:creationId xmlns:p14="http://schemas.microsoft.com/office/powerpoint/2010/main" val="3346079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320800" y="5334000"/>
            <a:ext cx="10363200" cy="704850"/>
          </a:xfrm>
        </p:spPr>
        <p:txBody>
          <a:bodyPr/>
          <a:lstStyle>
            <a:lvl1pPr algn="r">
              <a:defRPr sz="3600">
                <a:solidFill>
                  <a:schemeClr val="bg1"/>
                </a:solidFill>
              </a:defRPr>
            </a:lvl1pPr>
          </a:lstStyle>
          <a:p>
            <a:r>
              <a:rPr lang="tr-TR"/>
              <a:t>Asıl başlık stilini düzenlemek için tıklayın</a:t>
            </a:r>
            <a:endParaRPr lang="en-US"/>
          </a:p>
        </p:txBody>
      </p:sp>
      <p:sp>
        <p:nvSpPr>
          <p:cNvPr id="3075" name="Rectangle 3"/>
          <p:cNvSpPr>
            <a:spLocks noGrp="1" noChangeArrowheads="1"/>
          </p:cNvSpPr>
          <p:nvPr>
            <p:ph type="subTitle" idx="1"/>
          </p:nvPr>
        </p:nvSpPr>
        <p:spPr>
          <a:xfrm>
            <a:off x="1320800" y="5867400"/>
            <a:ext cx="10363200" cy="533400"/>
          </a:xfrm>
        </p:spPr>
        <p:txBody>
          <a:bodyPr/>
          <a:lstStyle>
            <a:lvl1pPr marL="0" indent="0" algn="r">
              <a:buFontTx/>
              <a:buNone/>
              <a:defRPr sz="2400">
                <a:solidFill>
                  <a:schemeClr val="bg1"/>
                </a:solidFill>
              </a:defRPr>
            </a:lvl1pPr>
          </a:lstStyle>
          <a:p>
            <a:r>
              <a:rPr lang="tr-TR"/>
              <a:t>Asıl alt başlık stilini düzenlemek için tıklayın</a:t>
            </a:r>
            <a:endParaRPr lang="en-US"/>
          </a:p>
        </p:txBody>
      </p:sp>
    </p:spTree>
    <p:extLst>
      <p:ext uri="{BB962C8B-B14F-4D97-AF65-F5344CB8AC3E}">
        <p14:creationId xmlns:p14="http://schemas.microsoft.com/office/powerpoint/2010/main" val="1855879740"/>
      </p:ext>
    </p:extLst>
  </p:cSld>
  <p:clrMapOvr>
    <a:masterClrMapping/>
  </p:clrMapOvr>
  <p:transition advTm="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stilini düzenlemek için tıklayın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574095096"/>
      </p:ext>
    </p:extLst>
  </p:cSld>
  <p:clrMapOvr>
    <a:masterClrMapping/>
  </p:clrMapOvr>
  <p:transition advTm="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534400" y="1417638"/>
            <a:ext cx="2438400" cy="5211762"/>
          </a:xfrm>
        </p:spPr>
        <p:txBody>
          <a:bodyPr vert="eaVert"/>
          <a:lstStyle/>
          <a:p>
            <a:r>
              <a:rPr lang="tr-TR"/>
              <a:t>Asıl başlık stilini düzenlemek için tıklayın</a:t>
            </a:r>
          </a:p>
        </p:txBody>
      </p:sp>
      <p:sp>
        <p:nvSpPr>
          <p:cNvPr id="3" name="2 Dikey Metin Yer Tutucusu"/>
          <p:cNvSpPr>
            <a:spLocks noGrp="1"/>
          </p:cNvSpPr>
          <p:nvPr>
            <p:ph type="body" orient="vert" idx="1"/>
          </p:nvPr>
        </p:nvSpPr>
        <p:spPr>
          <a:xfrm>
            <a:off x="1219200" y="1417638"/>
            <a:ext cx="7112000" cy="5211762"/>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1151648545"/>
      </p:ext>
    </p:extLst>
  </p:cSld>
  <p:clrMapOvr>
    <a:masterClrMapping/>
  </p:clrMapOvr>
  <p:transition advTm="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t="15456"/>
          <a:stretch>
            <a:fillRect/>
          </a:stretch>
        </p:blipFill>
        <p:spPr>
          <a:xfrm>
            <a:off x="0" y="-14514"/>
            <a:ext cx="12192000" cy="6872514"/>
          </a:xfrm>
          <a:prstGeom prst="rect">
            <a:avLst/>
          </a:prstGeom>
        </p:spPr>
      </p:pic>
      <p:sp>
        <p:nvSpPr>
          <p:cNvPr id="3" name="矩形 2"/>
          <p:cNvSpPr/>
          <p:nvPr userDrawn="1"/>
        </p:nvSpPr>
        <p:spPr>
          <a:xfrm>
            <a:off x="0" y="-14514"/>
            <a:ext cx="12192000" cy="6872514"/>
          </a:xfrm>
          <a:prstGeom prst="rect">
            <a:avLst/>
          </a:prstGeom>
          <a:solidFill>
            <a:schemeClr val="tx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FFFFFF"/>
              </a:solidFill>
            </a:endParaRPr>
          </a:p>
        </p:txBody>
      </p:sp>
    </p:spTree>
    <p:extLst>
      <p:ext uri="{BB962C8B-B14F-4D97-AF65-F5344CB8AC3E}">
        <p14:creationId xmlns:p14="http://schemas.microsoft.com/office/powerpoint/2010/main" val="3050596267"/>
      </p:ext>
    </p:extLst>
  </p:cSld>
  <p:clrMapOvr>
    <a:masterClrMapping/>
  </p:clrMapOvr>
  <p:transition spd="slow" advTm="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stilini düzenlemek için tıklayın</a:t>
            </a:r>
          </a:p>
        </p:txBody>
      </p:sp>
      <p:sp>
        <p:nvSpPr>
          <p:cNvPr id="3" name="2 İçerik Yer Tutucusu"/>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224282141"/>
      </p:ext>
    </p:extLst>
  </p:cSld>
  <p:clrMapOvr>
    <a:masterClrMapping/>
  </p:clrMapOvr>
  <p:transition advTm="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63084" y="4406901"/>
            <a:ext cx="10363200" cy="1362075"/>
          </a:xfrm>
        </p:spPr>
        <p:txBody>
          <a:bodyPr anchor="t"/>
          <a:lstStyle>
            <a:lvl1pPr algn="l">
              <a:defRPr sz="4000" b="1" cap="all"/>
            </a:lvl1pPr>
          </a:lstStyle>
          <a:p>
            <a:r>
              <a:rPr lang="tr-TR"/>
              <a:t>Asıl başlık stilini düzenlemek için tıklayın</a:t>
            </a:r>
          </a:p>
        </p:txBody>
      </p:sp>
      <p:sp>
        <p:nvSpPr>
          <p:cNvPr id="3" name="2 Metin Yer Tutucusu"/>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tıklayın</a:t>
            </a:r>
          </a:p>
        </p:txBody>
      </p:sp>
    </p:spTree>
    <p:extLst>
      <p:ext uri="{BB962C8B-B14F-4D97-AF65-F5344CB8AC3E}">
        <p14:creationId xmlns:p14="http://schemas.microsoft.com/office/powerpoint/2010/main" val="452710254"/>
      </p:ext>
    </p:extLst>
  </p:cSld>
  <p:clrMapOvr>
    <a:masterClrMapping/>
  </p:clrMapOvr>
  <p:transition advTm="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stilini düzenlemek için tıklayın</a:t>
            </a:r>
          </a:p>
        </p:txBody>
      </p:sp>
      <p:sp>
        <p:nvSpPr>
          <p:cNvPr id="3" name="2 İçerik Yer Tutucusu"/>
          <p:cNvSpPr>
            <a:spLocks noGrp="1"/>
          </p:cNvSpPr>
          <p:nvPr>
            <p:ph sz="half" idx="1"/>
          </p:nvPr>
        </p:nvSpPr>
        <p:spPr>
          <a:xfrm>
            <a:off x="1219200" y="2438400"/>
            <a:ext cx="47752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6197600" y="2438400"/>
            <a:ext cx="47752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978225687"/>
      </p:ext>
    </p:extLst>
  </p:cSld>
  <p:clrMapOvr>
    <a:masterClrMapping/>
  </p:clrMapOvr>
  <p:transition advTm="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4638"/>
            <a:ext cx="10972800" cy="1143000"/>
          </a:xfrm>
        </p:spPr>
        <p:txBody>
          <a:bodyPr/>
          <a:lstStyle>
            <a:lvl1pPr>
              <a:defRPr/>
            </a:lvl1pPr>
          </a:lstStyle>
          <a:p>
            <a:r>
              <a:rPr lang="tr-TR"/>
              <a:t>Asıl başlık stilini düzenlemek için tıklayın</a:t>
            </a:r>
          </a:p>
        </p:txBody>
      </p:sp>
      <p:sp>
        <p:nvSpPr>
          <p:cNvPr id="3" name="2 Metin Yer Tutucusu"/>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3 İçerik Yer Tutucusu"/>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5 İçerik Yer Tutucusu"/>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2359670402"/>
      </p:ext>
    </p:extLst>
  </p:cSld>
  <p:clrMapOvr>
    <a:masterClrMapping/>
  </p:clrMapOvr>
  <p:transition advTm="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stilini düzenlemek için tıklayın</a:t>
            </a:r>
          </a:p>
        </p:txBody>
      </p:sp>
    </p:spTree>
    <p:extLst>
      <p:ext uri="{BB962C8B-B14F-4D97-AF65-F5344CB8AC3E}">
        <p14:creationId xmlns:p14="http://schemas.microsoft.com/office/powerpoint/2010/main" val="3570759339"/>
      </p:ext>
    </p:extLst>
  </p:cSld>
  <p:clrMapOvr>
    <a:masterClrMapping/>
  </p:clrMapOvr>
  <p:transition advTm="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0047271"/>
      </p:ext>
    </p:extLst>
  </p:cSld>
  <p:clrMapOvr>
    <a:masterClrMapping/>
  </p:clrMapOvr>
  <p:transition advTm="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1" y="273050"/>
            <a:ext cx="4011084" cy="1162050"/>
          </a:xfrm>
        </p:spPr>
        <p:txBody>
          <a:bodyPr anchor="b"/>
          <a:lstStyle>
            <a:lvl1pPr algn="l">
              <a:defRPr sz="2000" b="1"/>
            </a:lvl1pPr>
          </a:lstStyle>
          <a:p>
            <a:r>
              <a:rPr lang="tr-TR"/>
              <a:t>Asıl başlık stilini düzenlemek için tıklayın</a:t>
            </a:r>
          </a:p>
        </p:txBody>
      </p:sp>
      <p:sp>
        <p:nvSpPr>
          <p:cNvPr id="3" name="2 İçerik Yer Tutucusu"/>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Tree>
    <p:extLst>
      <p:ext uri="{BB962C8B-B14F-4D97-AF65-F5344CB8AC3E}">
        <p14:creationId xmlns:p14="http://schemas.microsoft.com/office/powerpoint/2010/main" val="2269126583"/>
      </p:ext>
    </p:extLst>
  </p:cSld>
  <p:clrMapOvr>
    <a:masterClrMapping/>
  </p:clrMapOvr>
  <p:transition advTm="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9717" y="4800600"/>
            <a:ext cx="7315200" cy="566738"/>
          </a:xfrm>
        </p:spPr>
        <p:txBody>
          <a:bodyPr anchor="b"/>
          <a:lstStyle>
            <a:lvl1pPr algn="l">
              <a:defRPr sz="2000" b="1"/>
            </a:lvl1pPr>
          </a:lstStyle>
          <a:p>
            <a:r>
              <a:rPr lang="tr-TR"/>
              <a:t>Asıl başlık stilini düzenlemek için tıklayın</a:t>
            </a:r>
          </a:p>
        </p:txBody>
      </p:sp>
      <p:sp>
        <p:nvSpPr>
          <p:cNvPr id="3" name="2 Resim Yer Tutucusu"/>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p>
        </p:txBody>
      </p:sp>
      <p:sp>
        <p:nvSpPr>
          <p:cNvPr id="4" name="3 Metin Yer Tutucusu"/>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Tree>
    <p:extLst>
      <p:ext uri="{BB962C8B-B14F-4D97-AF65-F5344CB8AC3E}">
        <p14:creationId xmlns:p14="http://schemas.microsoft.com/office/powerpoint/2010/main" val="319075564"/>
      </p:ext>
    </p:extLst>
  </p:cSld>
  <p:clrMapOvr>
    <a:masterClrMapping/>
  </p:clrMapOvr>
  <p:transition advTm="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1417638"/>
            <a:ext cx="97536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tr-TR"/>
              <a:t>Asıl başlık stili için tıklatın</a:t>
            </a:r>
            <a:endParaRPr lang="en-US"/>
          </a:p>
        </p:txBody>
      </p:sp>
      <p:sp>
        <p:nvSpPr>
          <p:cNvPr id="1027" name="Rectangle 3"/>
          <p:cNvSpPr>
            <a:spLocks noGrp="1" noChangeArrowheads="1"/>
          </p:cNvSpPr>
          <p:nvPr>
            <p:ph type="body" idx="1"/>
          </p:nvPr>
        </p:nvSpPr>
        <p:spPr bwMode="auto">
          <a:xfrm>
            <a:off x="1219200" y="2438400"/>
            <a:ext cx="975360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Tree>
    <p:extLst>
      <p:ext uri="{BB962C8B-B14F-4D97-AF65-F5344CB8AC3E}">
        <p14:creationId xmlns:p14="http://schemas.microsoft.com/office/powerpoint/2010/main" val="35081642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advTm="0"/>
  <p:txStyles>
    <p:title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矩形 14" descr="e7d195523061f1c0dc554706afe4c72a60a25314cbaece805811E654B44695D34D35691164BB3D154CCFD5D798F6FEAD99EAA8F1ADC3D4AFA5BC9ED0BB3A4B45073A038AC38E89AB54D31AA59602B9F1EF147B3F1B0DC5A9AD684D251E8AB8BF4F9B091A397845D764E7994FF6F53E4D9E73981015BFF7E580EA95A9E048541F1BBDE0F86D60AA3B"/>
          <p:cNvSpPr/>
          <p:nvPr/>
        </p:nvSpPr>
        <p:spPr>
          <a:xfrm>
            <a:off x="3001054" y="3327845"/>
            <a:ext cx="7440477" cy="1311128"/>
          </a:xfrm>
          <a:prstGeom prst="rect">
            <a:avLst/>
          </a:prstGeom>
        </p:spPr>
        <p:txBody>
          <a:bodyPr wrap="square">
            <a:spAutoFit/>
          </a:bodyPr>
          <a:lstStyle/>
          <a:p>
            <a:pPr algn="ctr" defTabSz="2409190" fontAlgn="base">
              <a:lnSpc>
                <a:spcPct val="110000"/>
              </a:lnSpc>
              <a:spcBef>
                <a:spcPct val="0"/>
              </a:spcBef>
              <a:spcAft>
                <a:spcPct val="0"/>
              </a:spcAft>
              <a:defRPr/>
            </a:pPr>
            <a:r>
              <a:rPr lang="tr-TR" altLang="zh-CN" sz="3600" b="1" dirty="0">
                <a:solidFill>
                  <a:srgbClr val="FFFF00"/>
                </a:solidFill>
                <a:latin typeface="微软雅黑" panose="020B0503020204020204" pitchFamily="34" charset="-122"/>
                <a:ea typeface="微软雅黑" panose="020B0503020204020204" pitchFamily="34" charset="-122"/>
                <a:cs typeface="Arial Unicode MS" panose="020B0604020202020204" pitchFamily="34" charset="-122"/>
                <a:sym typeface="微软雅黑" panose="020B0503020204020204" pitchFamily="34" charset="-122"/>
              </a:rPr>
              <a:t>MUHASEBE </a:t>
            </a:r>
            <a:r>
              <a:rPr lang="tr-TR" altLang="zh-CN" sz="3600" b="1" dirty="0" smtClean="0">
                <a:solidFill>
                  <a:srgbClr val="FFFF00"/>
                </a:solidFill>
                <a:latin typeface="微软雅黑" panose="020B0503020204020204" pitchFamily="34" charset="-122"/>
                <a:ea typeface="微软雅黑" panose="020B0503020204020204" pitchFamily="34" charset="-122"/>
                <a:cs typeface="Arial Unicode MS" panose="020B0604020202020204" pitchFamily="34" charset="-122"/>
                <a:sym typeface="微软雅黑" panose="020B0503020204020204" pitchFamily="34" charset="-122"/>
              </a:rPr>
              <a:t>VE FİNANSMAN ALAN </a:t>
            </a:r>
            <a:r>
              <a:rPr lang="tr-TR" altLang="zh-CN" sz="3600" b="1" dirty="0">
                <a:solidFill>
                  <a:srgbClr val="FFFF00"/>
                </a:solidFill>
                <a:latin typeface="微软雅黑" panose="020B0503020204020204" pitchFamily="34" charset="-122"/>
                <a:ea typeface="微软雅黑" panose="020B0503020204020204" pitchFamily="34" charset="-122"/>
                <a:cs typeface="Arial Unicode MS" panose="020B0604020202020204" pitchFamily="34" charset="-122"/>
                <a:sym typeface="微软雅黑" panose="020B0503020204020204" pitchFamily="34" charset="-122"/>
              </a:rPr>
              <a:t>TANITIMI</a:t>
            </a:r>
            <a:endParaRPr lang="en-US" altLang="zh-CN" sz="3600" b="1" dirty="0">
              <a:solidFill>
                <a:srgbClr val="FFFF00"/>
              </a:solidFill>
              <a:latin typeface="微软雅黑" panose="020B0503020204020204" pitchFamily="34" charset="-122"/>
              <a:ea typeface="微软雅黑" panose="020B0503020204020204" pitchFamily="34" charset="-122"/>
              <a:cs typeface="Arial Unicode MS" panose="020B0604020202020204" pitchFamily="34" charset="-122"/>
              <a:sym typeface="微软雅黑" panose="020B0503020204020204" pitchFamily="34" charset="-122"/>
            </a:endParaRPr>
          </a:p>
        </p:txBody>
      </p:sp>
      <p:cxnSp>
        <p:nvCxnSpPr>
          <p:cNvPr id="16" name="直接连接符 15" descr="e7d195523061f1c0dc554706afe4c72a60a25314cbaece805811E654B44695D34D35691164BB3D154CCFD5D798F6FEAD99EAA8F1ADC3D4AFA5BC9ED0BB3A4B45073A038AC38E89AB54D31AA59602B9F1EF147B3F1B0DC5A9AD684D251E8AB8BF4F9B091A397845D764E7994FF6F53E4D9E73981015BFF7E580EA95A9E048541F1BBDE0F86D60AA3B"/>
          <p:cNvCxnSpPr/>
          <p:nvPr/>
        </p:nvCxnSpPr>
        <p:spPr>
          <a:xfrm>
            <a:off x="3252930" y="2996952"/>
            <a:ext cx="1834958"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 name="直接连接符 16" descr="e7d195523061f1c0dc554706afe4c72a60a25314cbaece805811E654B44695D34D35691164BB3D154CCFD5D798F6FEAD99EAA8F1ADC3D4AFA5BC9ED0BB3A4B45073A038AC38E89AB54D31AA59602B9F1EF147B3F1B0DC5A9AD684D251E8AB8BF4F9B091A397845D764E7994FF6F53E4D9E73981015BFF7E580EA95A9E048541F1BBDE0F86D60AA3B"/>
          <p:cNvCxnSpPr/>
          <p:nvPr/>
        </p:nvCxnSpPr>
        <p:spPr>
          <a:xfrm>
            <a:off x="3935761" y="4221088"/>
            <a:ext cx="5419959"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22" name="任意多边形 5" descr="e7d195523061f1c0dc554706afe4c72a60a25314cbaece805811E654B44695D34D35691164BB3D154CCFD5D798F6FEAD99EAA8F1ADC3D4AFA5BC9ED0BB3A4B45073A038AC38E89AB54D31AA59602B9F1EF147B3F1B0DC5A9AD684D251E8AB8BF4F9B091A397845D764E7994FF6F53E4D9E73981015BFF7E580EA95A9E048541F1BBDE0F86D60AA3B"/>
          <p:cNvSpPr/>
          <p:nvPr/>
        </p:nvSpPr>
        <p:spPr>
          <a:xfrm>
            <a:off x="2701702" y="1320349"/>
            <a:ext cx="2494699" cy="4014993"/>
          </a:xfrm>
          <a:custGeom>
            <a:avLst/>
            <a:gdLst>
              <a:gd name="connsiteX0" fmla="*/ 2343150 w 2343150"/>
              <a:gd name="connsiteY0" fmla="*/ 1543050 h 4800600"/>
              <a:gd name="connsiteX1" fmla="*/ 2343150 w 2343150"/>
              <a:gd name="connsiteY1" fmla="*/ 0 h 4800600"/>
              <a:gd name="connsiteX2" fmla="*/ 0 w 2343150"/>
              <a:gd name="connsiteY2" fmla="*/ 0 h 4800600"/>
              <a:gd name="connsiteX3" fmla="*/ 0 w 2343150"/>
              <a:gd name="connsiteY3" fmla="*/ 4800600 h 4800600"/>
              <a:gd name="connsiteX4" fmla="*/ 2343150 w 2343150"/>
              <a:gd name="connsiteY4" fmla="*/ 4800600 h 4800600"/>
              <a:gd name="connsiteX5" fmla="*/ 2343150 w 2343150"/>
              <a:gd name="connsiteY5" fmla="*/ 4171950 h 480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3150" h="4800600">
                <a:moveTo>
                  <a:pt x="2343150" y="1543050"/>
                </a:moveTo>
                <a:lnTo>
                  <a:pt x="2343150" y="0"/>
                </a:lnTo>
                <a:lnTo>
                  <a:pt x="0" y="0"/>
                </a:lnTo>
                <a:lnTo>
                  <a:pt x="0" y="4800600"/>
                </a:lnTo>
                <a:lnTo>
                  <a:pt x="2343150" y="4800600"/>
                </a:lnTo>
                <a:lnTo>
                  <a:pt x="2343150" y="4171950"/>
                </a:lnTo>
              </a:path>
            </a:pathLst>
          </a:custGeom>
          <a:noFill/>
          <a:ln w="76200">
            <a:solidFill>
              <a:srgbClr val="FFFF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0">
              <a:solidFill>
                <a:srgbClr val="FFFFFF"/>
              </a:solidFill>
            </a:endParaRPr>
          </a:p>
        </p:txBody>
      </p:sp>
      <p:grpSp>
        <p:nvGrpSpPr>
          <p:cNvPr id="2" name="组合 22"/>
          <p:cNvGrpSpPr/>
          <p:nvPr/>
        </p:nvGrpSpPr>
        <p:grpSpPr>
          <a:xfrm>
            <a:off x="2829718" y="1481785"/>
            <a:ext cx="185780" cy="254820"/>
            <a:chOff x="1620407" y="1473313"/>
            <a:chExt cx="248785" cy="255929"/>
          </a:xfrm>
        </p:grpSpPr>
        <p:sp>
          <p:nvSpPr>
            <p:cNvPr id="24" name="矩形 23"/>
            <p:cNvSpPr/>
            <p:nvPr/>
          </p:nvSpPr>
          <p:spPr>
            <a:xfrm>
              <a:off x="1620407" y="1473313"/>
              <a:ext cx="248785" cy="28575"/>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0">
                <a:solidFill>
                  <a:srgbClr val="FFFFFF"/>
                </a:solidFill>
              </a:endParaRPr>
            </a:p>
          </p:txBody>
        </p:sp>
        <p:sp>
          <p:nvSpPr>
            <p:cNvPr id="25" name="矩形 24"/>
            <p:cNvSpPr/>
            <p:nvPr/>
          </p:nvSpPr>
          <p:spPr>
            <a:xfrm rot="16200000">
              <a:off x="1510302" y="1590562"/>
              <a:ext cx="248785" cy="28575"/>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0">
                <a:solidFill>
                  <a:srgbClr val="FFFFFF"/>
                </a:solidFill>
              </a:endParaRPr>
            </a:p>
          </p:txBody>
        </p:sp>
      </p:grpSp>
      <p:sp>
        <p:nvSpPr>
          <p:cNvPr id="9" name="矩形 14" descr="e7d195523061f1c0dc554706afe4c72a60a25314cbaece805811E654B44695D34D35691164BB3D154CCFD5D798F6FEAD99EAA8F1ADC3D4AFA5BC9ED0BB3A4B45073A038AC38E89AB54D31AA59602B9F1EF147B3F1B0DC5A9AD684D251E8AB8BF4F9B091A397845D764E7994FF6F53E4D9E73981015BFF7E580EA95A9E048541F1BBDE0F86D60AA3B"/>
          <p:cNvSpPr/>
          <p:nvPr/>
        </p:nvSpPr>
        <p:spPr>
          <a:xfrm>
            <a:off x="2783632" y="1556793"/>
            <a:ext cx="2304256" cy="1006429"/>
          </a:xfrm>
          <a:prstGeom prst="rect">
            <a:avLst/>
          </a:prstGeom>
        </p:spPr>
        <p:txBody>
          <a:bodyPr wrap="square">
            <a:spAutoFit/>
          </a:bodyPr>
          <a:lstStyle/>
          <a:p>
            <a:pPr algn="ctr" defTabSz="2409190" fontAlgn="base">
              <a:lnSpc>
                <a:spcPct val="110000"/>
              </a:lnSpc>
              <a:spcBef>
                <a:spcPct val="0"/>
              </a:spcBef>
              <a:spcAft>
                <a:spcPct val="0"/>
              </a:spcAft>
              <a:defRPr/>
            </a:pPr>
            <a:r>
              <a:rPr lang="tr-TR" altLang="zh-CN" b="1" dirty="0">
                <a:solidFill>
                  <a:srgbClr val="FFFF00"/>
                </a:solidFill>
                <a:latin typeface="微软雅黑" panose="020B0503020204020204" pitchFamily="34" charset="-122"/>
                <a:ea typeface="微软雅黑" panose="020B0503020204020204" pitchFamily="34" charset="-122"/>
                <a:cs typeface="Arial Unicode MS" panose="020B0604020202020204" pitchFamily="34" charset="-122"/>
                <a:sym typeface="微软雅黑" panose="020B0503020204020204" pitchFamily="34" charset="-122"/>
              </a:rPr>
              <a:t>ÖMERLİ HİKMET TEVFİK ATAMAN </a:t>
            </a:r>
            <a:r>
              <a:rPr lang="tr-TR" altLang="zh-CN" b="1" dirty="0" smtClean="0">
                <a:solidFill>
                  <a:srgbClr val="FFFF00"/>
                </a:solidFill>
                <a:latin typeface="微软雅黑" panose="020B0503020204020204" pitchFamily="34" charset="-122"/>
                <a:ea typeface="微软雅黑" panose="020B0503020204020204" pitchFamily="34" charset="-122"/>
                <a:cs typeface="Arial Unicode MS" panose="020B0604020202020204" pitchFamily="34" charset="-122"/>
                <a:sym typeface="微软雅黑" panose="020B0503020204020204" pitchFamily="34" charset="-122"/>
              </a:rPr>
              <a:t>ÇPAL</a:t>
            </a:r>
            <a:endParaRPr lang="tr-TR" altLang="zh-CN" b="1" dirty="0">
              <a:solidFill>
                <a:srgbClr val="FFFF00"/>
              </a:solidFill>
              <a:latin typeface="微软雅黑" panose="020B0503020204020204" pitchFamily="34" charset="-122"/>
              <a:ea typeface="微软雅黑" panose="020B0503020204020204" pitchFamily="34" charset="-122"/>
              <a:cs typeface="Arial Unicode MS" panose="020B0604020202020204" pitchFamily="34" charset="-122"/>
              <a:sym typeface="微软雅黑" panose="020B0503020204020204" pitchFamily="34" charset="-122"/>
            </a:endParaRPr>
          </a:p>
        </p:txBody>
      </p:sp>
    </p:spTree>
    <p:extLst>
      <p:ext uri="{BB962C8B-B14F-4D97-AF65-F5344CB8AC3E}">
        <p14:creationId xmlns:p14="http://schemas.microsoft.com/office/powerpoint/2010/main" val="783785464"/>
      </p:ext>
    </p:extLst>
  </p:cSld>
  <p:clrMapOvr>
    <a:masterClrMapping/>
  </p:clrMapOvr>
  <mc:AlternateContent xmlns:mc="http://schemas.openxmlformats.org/markup-compatibility/2006" xmlns:p14="http://schemas.microsoft.com/office/powerpoint/2010/main">
    <mc:Choice Requires="p14">
      <p:transition spd="slow" p14:dur="1400" advClick="0" advTm="1735">
        <p14:doors dir="vert"/>
      </p:transition>
    </mc:Choice>
    <mc:Fallback xmlns="">
      <p:transition spd="slow" advClick="0" advTm="173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2"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1+#ppt_w/2"/>
                                          </p:val>
                                        </p:tav>
                                        <p:tav tm="100000">
                                          <p:val>
                                            <p:strVal val="#ppt_x"/>
                                          </p:val>
                                        </p:tav>
                                      </p:tavLst>
                                    </p:anim>
                                    <p:anim calcmode="lin" valueType="num">
                                      <p:cBhvr additive="base">
                                        <p:cTn id="17" dur="500" fill="hold"/>
                                        <p:tgtEl>
                                          <p:spTgt spid="17"/>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p:tgtEl>
                                          <p:spTgt spid="15"/>
                                        </p:tgtEl>
                                        <p:attrNameLst>
                                          <p:attrName>ppt_y</p:attrName>
                                        </p:attrNameLst>
                                      </p:cBhvr>
                                      <p:tavLst>
                                        <p:tav tm="0">
                                          <p:val>
                                            <p:strVal val="#ppt_y+#ppt_h*1.125000"/>
                                          </p:val>
                                        </p:tav>
                                        <p:tav tm="100000">
                                          <p:val>
                                            <p:strVal val="#ppt_y"/>
                                          </p:val>
                                        </p:tav>
                                      </p:tavLst>
                                    </p:anim>
                                    <p:animEffect transition="in" filter="wipe(up)">
                                      <p:cBhvr>
                                        <p:cTn id="22" dur="500"/>
                                        <p:tgtEl>
                                          <p:spTgt spid="15"/>
                                        </p:tgtEl>
                                      </p:cBhvr>
                                    </p:animEffect>
                                  </p:childTnLst>
                                </p:cTn>
                              </p:par>
                            </p:childTnLst>
                          </p:cTn>
                        </p:par>
                        <p:par>
                          <p:cTn id="23" fill="hold">
                            <p:stCondLst>
                              <p:cond delay="1500"/>
                            </p:stCondLst>
                            <p:childTnLst>
                              <p:par>
                                <p:cTn id="24" presetID="2" presetClass="entr" presetSubtype="2"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1+#ppt_w/2"/>
                                          </p:val>
                                        </p:tav>
                                        <p:tav tm="100000">
                                          <p:val>
                                            <p:strVal val="#ppt_x"/>
                                          </p:val>
                                        </p:tav>
                                      </p:tavLst>
                                    </p:anim>
                                    <p:anim calcmode="lin" valueType="num">
                                      <p:cBhvr additive="base">
                                        <p:cTn id="27" dur="500" fill="hold"/>
                                        <p:tgtEl>
                                          <p:spTgt spid="16"/>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2" grpId="0" animBg="1"/>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MALTEPE ÜNİVERSİTESİ GEZİMİZ</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706" y="664633"/>
            <a:ext cx="4131521" cy="4076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2828" y="587142"/>
            <a:ext cx="4066888" cy="4076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20760163"/>
      </p:ext>
    </p:extLst>
  </p:cSld>
  <p:clrMapOvr>
    <a:masterClrMapping/>
  </p:clrMapOvr>
  <p:transition spd="slow" advTm="5000">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Bilgi  Yarışması</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800" y="1849754"/>
            <a:ext cx="4775200" cy="3303432"/>
          </a:xfrm>
          <a:prstGeom prst="rect">
            <a:avLst/>
          </a:prstGeom>
          <a:ln>
            <a:noFill/>
          </a:ln>
          <a:effectLst>
            <a:softEdge rad="112500"/>
          </a:effectLst>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6801" y="876298"/>
            <a:ext cx="5537200" cy="4095751"/>
          </a:xfrm>
          <a:prstGeom prst="rect">
            <a:avLst/>
          </a:prstGeom>
          <a:ln>
            <a:noFill/>
          </a:ln>
          <a:effectLst>
            <a:softEdge rad="112500"/>
          </a:effectLst>
        </p:spPr>
      </p:pic>
    </p:spTree>
    <p:extLst>
      <p:ext uri="{BB962C8B-B14F-4D97-AF65-F5344CB8AC3E}">
        <p14:creationId xmlns:p14="http://schemas.microsoft.com/office/powerpoint/2010/main" val="198674778"/>
      </p:ext>
    </p:extLst>
  </p:cSld>
  <p:clrMapOvr>
    <a:masterClrMapping/>
  </p:clrMapOvr>
  <mc:AlternateContent xmlns:mc="http://schemas.openxmlformats.org/markup-compatibility/2006" xmlns:p14="http://schemas.microsoft.com/office/powerpoint/2010/main">
    <mc:Choice Requires="p14">
      <p:transition spd="slow" p14:dur="1200" advTm="5000">
        <p:dissolve/>
      </p:transition>
    </mc:Choice>
    <mc:Fallback xmlns="">
      <p:transition spd="slow" advTm="5000">
        <p:dissolv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73200" y="850371"/>
            <a:ext cx="9753600" cy="715962"/>
          </a:xfrm>
        </p:spPr>
        <p:txBody>
          <a:bodyPr/>
          <a:lstStyle/>
          <a:p>
            <a:pPr algn="ctr"/>
            <a:r>
              <a:rPr lang="tr-TR" dirty="0"/>
              <a:t>Kamu Kurumları Gezilerimiz</a:t>
            </a: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68401" y="1974483"/>
            <a:ext cx="4216400" cy="41197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İçerik Yer Tutucusu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682408" y="1879599"/>
            <a:ext cx="4367556" cy="43095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4301570"/>
      </p:ext>
    </p:extLst>
  </p:cSld>
  <p:clrMapOvr>
    <a:masterClrMapping/>
  </p:clrMapOvr>
  <p:transition spd="slow" advTm="5000">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stretch>
            <a:fillRect/>
          </a:stretch>
        </p:blipFill>
        <p:spPr>
          <a:xfrm>
            <a:off x="6277888" y="2112433"/>
            <a:ext cx="5550046" cy="4241800"/>
          </a:xfrm>
          <a:prstGeom prst="rect">
            <a:avLst/>
          </a:prstGeom>
          <a:ln>
            <a:noFill/>
          </a:ln>
          <a:effectLst>
            <a:softEdge rad="112500"/>
          </a:effectLst>
        </p:spPr>
      </p:pic>
      <p:pic>
        <p:nvPicPr>
          <p:cNvPr id="8" name="İçerik Yer Tutucusu 3"/>
          <p:cNvPicPr>
            <a:picLocks noChangeAspect="1"/>
          </p:cNvPicPr>
          <p:nvPr/>
        </p:nvPicPr>
        <p:blipFill>
          <a:blip r:embed="rId3"/>
          <a:stretch>
            <a:fillRect/>
          </a:stretch>
        </p:blipFill>
        <p:spPr bwMode="auto">
          <a:xfrm>
            <a:off x="893380" y="2074333"/>
            <a:ext cx="5304220" cy="4360334"/>
          </a:xfrm>
          <a:prstGeom prst="rect">
            <a:avLst/>
          </a:prstGeom>
          <a:ln>
            <a:noFill/>
          </a:ln>
          <a:effectLst>
            <a:softEdge rad="112500"/>
          </a:effectLst>
        </p:spPr>
      </p:pic>
      <p:sp>
        <p:nvSpPr>
          <p:cNvPr id="6" name="Unvan 5"/>
          <p:cNvSpPr>
            <a:spLocks noGrp="1"/>
          </p:cNvSpPr>
          <p:nvPr>
            <p:ph type="title"/>
          </p:nvPr>
        </p:nvSpPr>
        <p:spPr/>
        <p:txBody>
          <a:bodyPr/>
          <a:lstStyle/>
          <a:p>
            <a:pPr algn="ctr"/>
            <a:r>
              <a:rPr lang="tr-TR" sz="2800" b="1" dirty="0">
                <a:solidFill>
                  <a:srgbClr val="FF0000"/>
                </a:solidFill>
              </a:rPr>
              <a:t>Muhasebe ve Finansman alanındaki öğrencilerin Sınavsız Yerleşebileceği Meslek Yüksek Okullarının Bölümleri:</a:t>
            </a:r>
            <a:r>
              <a:rPr lang="tr-TR" sz="2800" dirty="0">
                <a:solidFill>
                  <a:srgbClr val="FF0000"/>
                </a:solidFill>
              </a:rPr>
              <a:t/>
            </a:r>
            <a:br>
              <a:rPr lang="tr-TR" sz="2800" dirty="0">
                <a:solidFill>
                  <a:srgbClr val="FF0000"/>
                </a:solidFill>
              </a:rPr>
            </a:br>
            <a:endParaRPr lang="tr-TR" dirty="0"/>
          </a:p>
        </p:txBody>
      </p:sp>
      <p:sp>
        <p:nvSpPr>
          <p:cNvPr id="3" name="İçerik Yer Tutucusu 2"/>
          <p:cNvSpPr>
            <a:spLocks noGrp="1"/>
          </p:cNvSpPr>
          <p:nvPr>
            <p:ph sz="half" idx="1"/>
          </p:nvPr>
        </p:nvSpPr>
        <p:spPr>
          <a:xfrm>
            <a:off x="973667" y="2214033"/>
            <a:ext cx="5223933" cy="4140200"/>
          </a:xfrm>
        </p:spPr>
        <p:txBody>
          <a:bodyPr/>
          <a:lstStyle/>
          <a:p>
            <a:pPr>
              <a:buFont typeface="+mj-lt"/>
              <a:buAutoNum type="arabicPeriod"/>
            </a:pPr>
            <a:r>
              <a:rPr lang="tr-TR" sz="1600" dirty="0"/>
              <a:t>Bankacılık ve Sigortacılık</a:t>
            </a:r>
          </a:p>
          <a:p>
            <a:pPr>
              <a:buFont typeface="+mj-lt"/>
              <a:buAutoNum type="arabicPeriod"/>
            </a:pPr>
            <a:r>
              <a:rPr lang="tr-TR" sz="1600" dirty="0"/>
              <a:t>Deniz ve Liman İşletmeciliği</a:t>
            </a:r>
          </a:p>
          <a:p>
            <a:pPr>
              <a:buFont typeface="+mj-lt"/>
              <a:buAutoNum type="arabicPeriod"/>
            </a:pPr>
            <a:r>
              <a:rPr lang="tr-TR" sz="1600" dirty="0"/>
              <a:t>Dış Ticaret</a:t>
            </a:r>
          </a:p>
          <a:p>
            <a:pPr>
              <a:buFont typeface="+mj-lt"/>
              <a:buAutoNum type="arabicPeriod"/>
            </a:pPr>
            <a:r>
              <a:rPr lang="tr-TR" sz="1600" dirty="0"/>
              <a:t>Emlak ve Emlak Yönetimi</a:t>
            </a:r>
          </a:p>
          <a:p>
            <a:pPr>
              <a:buFont typeface="+mj-lt"/>
              <a:buAutoNum type="arabicPeriod"/>
            </a:pPr>
            <a:r>
              <a:rPr lang="tr-TR" sz="1600" dirty="0"/>
              <a:t>Enerji Tesisleri İşletmeciliği</a:t>
            </a:r>
          </a:p>
          <a:p>
            <a:pPr>
              <a:buFont typeface="+mj-lt"/>
              <a:buAutoNum type="arabicPeriod"/>
            </a:pPr>
            <a:r>
              <a:rPr lang="tr-TR" sz="1600" dirty="0"/>
              <a:t>Hava Lojistiği</a:t>
            </a:r>
          </a:p>
          <a:p>
            <a:pPr>
              <a:buFont typeface="+mj-lt"/>
              <a:buAutoNum type="arabicPeriod"/>
            </a:pPr>
            <a:r>
              <a:rPr lang="tr-TR" sz="1600" dirty="0"/>
              <a:t>Havacılıkta Yer Hizmetleri Yöneticiliği</a:t>
            </a:r>
          </a:p>
          <a:p>
            <a:pPr>
              <a:buFont typeface="+mj-lt"/>
              <a:buAutoNum type="arabicPeriod"/>
            </a:pPr>
            <a:r>
              <a:rPr lang="tr-TR" sz="1600" dirty="0"/>
              <a:t>İnsan Kaynakları Yönetimi</a:t>
            </a:r>
          </a:p>
          <a:p>
            <a:pPr>
              <a:buFont typeface="+mj-lt"/>
              <a:buAutoNum type="arabicPeriod"/>
            </a:pPr>
            <a:r>
              <a:rPr lang="tr-TR" sz="1600" dirty="0"/>
              <a:t>İşletme Yönetimi</a:t>
            </a:r>
          </a:p>
          <a:p>
            <a:pPr>
              <a:buFont typeface="+mj-lt"/>
              <a:buAutoNum type="arabicPeriod"/>
            </a:pPr>
            <a:r>
              <a:rPr lang="tr-TR" sz="1600" dirty="0"/>
              <a:t>Kooperatifçilik</a:t>
            </a:r>
          </a:p>
          <a:p>
            <a:pPr>
              <a:buFont typeface="+mj-lt"/>
              <a:buAutoNum type="arabicPeriod"/>
            </a:pPr>
            <a:r>
              <a:rPr lang="tr-TR" sz="1600" dirty="0"/>
              <a:t>Lojistik</a:t>
            </a:r>
          </a:p>
          <a:p>
            <a:pPr>
              <a:buFont typeface="+mj-lt"/>
              <a:buAutoNum type="arabicPeriod"/>
            </a:pPr>
            <a:r>
              <a:rPr lang="tr-TR" sz="1600" dirty="0"/>
              <a:t>Marina İşletme</a:t>
            </a:r>
          </a:p>
          <a:p>
            <a:pPr>
              <a:buFont typeface="+mj-lt"/>
              <a:buAutoNum type="arabicPeriod"/>
            </a:pPr>
            <a:r>
              <a:rPr lang="tr-TR" sz="1600" dirty="0"/>
              <a:t>Marka İletişimi</a:t>
            </a:r>
          </a:p>
          <a:p>
            <a:pPr>
              <a:buFont typeface="+mj-lt"/>
              <a:buAutoNum type="arabicPeriod"/>
            </a:pPr>
            <a:r>
              <a:rPr lang="tr-TR" sz="1600" dirty="0"/>
              <a:t>Menkul Kıymetler ve Sermaye Piyasası</a:t>
            </a:r>
          </a:p>
        </p:txBody>
      </p:sp>
      <p:sp>
        <p:nvSpPr>
          <p:cNvPr id="7" name="İçerik Yer Tutucusu 6"/>
          <p:cNvSpPr>
            <a:spLocks noGrp="1"/>
          </p:cNvSpPr>
          <p:nvPr>
            <p:ph sz="half" idx="2"/>
          </p:nvPr>
        </p:nvSpPr>
        <p:spPr>
          <a:xfrm>
            <a:off x="6392334" y="2074333"/>
            <a:ext cx="4775200" cy="3835400"/>
          </a:xfrm>
        </p:spPr>
        <p:txBody>
          <a:bodyPr/>
          <a:lstStyle/>
          <a:p>
            <a:pPr lvl="0">
              <a:buFont typeface="+mj-lt"/>
              <a:buAutoNum type="arabicPeriod"/>
            </a:pPr>
            <a:endParaRPr lang="tr-TR" sz="1400" dirty="0">
              <a:solidFill>
                <a:srgbClr val="FFFFFF"/>
              </a:solidFill>
            </a:endParaRPr>
          </a:p>
          <a:p>
            <a:pPr marL="0" lvl="0" indent="0">
              <a:buNone/>
            </a:pPr>
            <a:r>
              <a:rPr lang="tr-TR" sz="1600" dirty="0">
                <a:solidFill>
                  <a:srgbClr val="FFFFFF"/>
                </a:solidFill>
              </a:rPr>
              <a:t>15. Sağlık Kurumları İşletmeciliği</a:t>
            </a:r>
          </a:p>
          <a:p>
            <a:pPr marL="0" lvl="0" indent="0">
              <a:buNone/>
            </a:pPr>
            <a:r>
              <a:rPr lang="tr-TR" sz="1600" dirty="0">
                <a:solidFill>
                  <a:srgbClr val="FFFFFF"/>
                </a:solidFill>
              </a:rPr>
              <a:t>16. Sivil Hava Ulaştırma İşletmeciliği</a:t>
            </a:r>
          </a:p>
          <a:p>
            <a:pPr marL="0" lvl="0" indent="0">
              <a:buNone/>
            </a:pPr>
            <a:r>
              <a:rPr lang="tr-TR" sz="1600" dirty="0">
                <a:solidFill>
                  <a:srgbClr val="FFFFFF"/>
                </a:solidFill>
              </a:rPr>
              <a:t>17. Sivil Havacılık Kabin Hizmetleri</a:t>
            </a:r>
          </a:p>
          <a:p>
            <a:pPr marL="0" lvl="0" indent="0">
              <a:buNone/>
            </a:pPr>
            <a:r>
              <a:rPr lang="tr-TR" sz="1600" dirty="0">
                <a:solidFill>
                  <a:srgbClr val="FFFFFF"/>
                </a:solidFill>
              </a:rPr>
              <a:t>18. Sosyal Güvenlik</a:t>
            </a:r>
          </a:p>
          <a:p>
            <a:pPr marL="0" lvl="0" indent="0">
              <a:buNone/>
            </a:pPr>
            <a:r>
              <a:rPr lang="tr-TR" sz="1600" dirty="0">
                <a:solidFill>
                  <a:srgbClr val="FFFFFF"/>
                </a:solidFill>
              </a:rPr>
              <a:t>19. Tarımsal İşletmecilik</a:t>
            </a:r>
          </a:p>
          <a:p>
            <a:pPr marL="0" lvl="0" indent="0">
              <a:buNone/>
            </a:pPr>
            <a:r>
              <a:rPr lang="tr-TR" sz="1600" dirty="0">
                <a:solidFill>
                  <a:srgbClr val="FFFFFF"/>
                </a:solidFill>
              </a:rPr>
              <a:t>20. Tarımsal Ürünler Muhafaza ve Depolama Teknolojisi</a:t>
            </a:r>
          </a:p>
          <a:p>
            <a:pPr marL="0" lvl="0" indent="0">
              <a:buNone/>
            </a:pPr>
            <a:r>
              <a:rPr lang="tr-TR" sz="1600" dirty="0">
                <a:solidFill>
                  <a:srgbClr val="FFFFFF"/>
                </a:solidFill>
              </a:rPr>
              <a:t>21. Turizm ve Seyahat Hizmetleri</a:t>
            </a:r>
          </a:p>
          <a:p>
            <a:pPr marL="0" indent="0">
              <a:buNone/>
            </a:pPr>
            <a:r>
              <a:rPr lang="tr-TR" sz="1600" dirty="0">
                <a:solidFill>
                  <a:srgbClr val="FFFFFF"/>
                </a:solidFill>
              </a:rPr>
              <a:t>22. Maliye</a:t>
            </a:r>
          </a:p>
          <a:p>
            <a:pPr marL="0" indent="0">
              <a:buNone/>
            </a:pPr>
            <a:r>
              <a:rPr lang="tr-TR" sz="1600" dirty="0"/>
              <a:t>23. Muhasebe ve Vergi Uygulamaları</a:t>
            </a:r>
          </a:p>
          <a:p>
            <a:pPr marL="0" indent="0">
              <a:buNone/>
            </a:pPr>
            <a:r>
              <a:rPr lang="tr-TR" sz="1600" dirty="0"/>
              <a:t>24. Pazarlama</a:t>
            </a:r>
          </a:p>
          <a:p>
            <a:pPr marL="0" indent="0">
              <a:buNone/>
            </a:pPr>
            <a:r>
              <a:rPr lang="tr-TR" sz="1600" dirty="0"/>
              <a:t>25. Perakende Satış ve Mağaza Yönetimi</a:t>
            </a:r>
          </a:p>
          <a:p>
            <a:pPr marL="0" indent="0">
              <a:buNone/>
            </a:pPr>
            <a:r>
              <a:rPr lang="tr-TR" sz="1600" dirty="0"/>
              <a:t>26. Posta Hizmetleri</a:t>
            </a:r>
          </a:p>
          <a:p>
            <a:pPr lvl="0">
              <a:buFont typeface="+mj-lt"/>
              <a:buAutoNum type="arabicPeriod"/>
            </a:pPr>
            <a:endParaRPr lang="tr-TR" sz="1200" dirty="0">
              <a:solidFill>
                <a:srgbClr val="FFFFFF"/>
              </a:solidFill>
            </a:endParaRPr>
          </a:p>
        </p:txBody>
      </p:sp>
    </p:spTree>
    <p:extLst>
      <p:ext uri="{BB962C8B-B14F-4D97-AF65-F5344CB8AC3E}">
        <p14:creationId xmlns:p14="http://schemas.microsoft.com/office/powerpoint/2010/main" val="2849668673"/>
      </p:ext>
    </p:extLst>
  </p:cSld>
  <p:clrMapOvr>
    <a:masterClrMapping/>
  </p:clrMapOvr>
  <p:transition spd="slow" advTm="5000">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11201" y="939799"/>
            <a:ext cx="11082866" cy="973667"/>
          </a:xfrm>
        </p:spPr>
        <p:txBody>
          <a:bodyPr/>
          <a:lstStyle/>
          <a:p>
            <a:pPr algn="ctr"/>
            <a:r>
              <a:rPr lang="tr-TR" sz="4000" dirty="0"/>
              <a:t>Muhasebe Bölümü Bilgisayar </a:t>
            </a:r>
            <a:r>
              <a:rPr lang="tr-TR" sz="4000" dirty="0" err="1"/>
              <a:t>Laboratuarları</a:t>
            </a:r>
            <a:endParaRPr lang="tr-TR" sz="4000" dirty="0"/>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49867" y="3053080"/>
            <a:ext cx="4944533" cy="2225039"/>
          </a:xfrm>
          <a:prstGeom prst="rect">
            <a:avLst/>
          </a:prstGeom>
          <a:ln w="88900" cap="sq" cmpd="thickThin">
            <a:solidFill>
              <a:srgbClr val="000000"/>
            </a:solidFill>
            <a:prstDash val="solid"/>
            <a:miter lim="800000"/>
          </a:ln>
          <a:effectLst>
            <a:innerShdw blurRad="76200">
              <a:srgbClr val="000000"/>
            </a:innerShdw>
          </a:effectLst>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4978" y="3158060"/>
            <a:ext cx="4477956" cy="201508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505763859"/>
      </p:ext>
    </p:extLst>
  </p:cSld>
  <p:clrMapOvr>
    <a:masterClrMapping/>
  </p:clrMapOvr>
  <p:transition spd="slow" advTm="5000">
    <p:wheel spokes="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1400" y="1752600"/>
            <a:ext cx="9753600" cy="3767667"/>
          </a:xfrm>
        </p:spPr>
        <p:txBody>
          <a:bodyPr/>
          <a:lstStyle/>
          <a:p>
            <a:pPr marL="0" indent="0" algn="just">
              <a:buNone/>
            </a:pPr>
            <a:r>
              <a:rPr lang="tr-TR" dirty="0"/>
              <a:t>   İnsanlık tarihi kadar eskiye dayanan muhasebe </a:t>
            </a:r>
          </a:p>
          <a:p>
            <a:pPr marL="0" indent="0" algn="just">
              <a:buNone/>
            </a:pPr>
            <a:r>
              <a:rPr lang="tr-TR" dirty="0">
                <a:solidFill>
                  <a:schemeClr val="accent4">
                    <a:lumMod val="25000"/>
                  </a:schemeClr>
                </a:solidFill>
              </a:rPr>
              <a:t>PARA, GELİR VE GİDER </a:t>
            </a:r>
            <a:r>
              <a:rPr lang="tr-TR" dirty="0"/>
              <a:t>kavramlarının olduğu tüm     alanlarda bulunmaktadır.</a:t>
            </a:r>
          </a:p>
          <a:p>
            <a:endParaRPr lang="tr-TR" dirty="0"/>
          </a:p>
          <a:p>
            <a:pPr marL="0" indent="0">
              <a:buNone/>
            </a:pPr>
            <a:r>
              <a:rPr lang="tr-TR" dirty="0"/>
              <a:t>  Ülkemizdeki tüm ticari işletmeler muhasebe mesleğinin görev alanı içine girmektedir.</a:t>
            </a:r>
          </a:p>
        </p:txBody>
      </p:sp>
    </p:spTree>
    <p:extLst>
      <p:ext uri="{BB962C8B-B14F-4D97-AF65-F5344CB8AC3E}">
        <p14:creationId xmlns:p14="http://schemas.microsoft.com/office/powerpoint/2010/main" val="225084321"/>
      </p:ext>
    </p:extLst>
  </p:cSld>
  <p:clrMapOvr>
    <a:masterClrMapping/>
  </p:clrMapOvr>
  <mc:AlternateContent xmlns:mc="http://schemas.openxmlformats.org/markup-compatibility/2006" xmlns:p14="http://schemas.microsoft.com/office/powerpoint/2010/main">
    <mc:Choice Requires="p14">
      <p:transition spd="slow" p14:dur="2000" advTm="5000">
        <p14:reveal/>
      </p:transition>
    </mc:Choice>
    <mc:Fallback xmlns="">
      <p:transition spd="slow" advTm="5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878300" y="1575791"/>
            <a:ext cx="10780299" cy="34163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3600" b="0"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Muhasebe ve finansman, işletmelerin kuruluşu, faaliyetlerine ait belgelerin tasnifi, kayıt işlemleri, dosyalama ve arşivleme işlemleri, raporlama, analiz etme, dış ticaret mevzuatı, gümrük işlemleri, muhasebe kayıtları, finans ve borsa hizmetleri yeterliklerini kazandırmaya yönelik eğitim ve öğretim verilen alandır.</a:t>
            </a:r>
          </a:p>
        </p:txBody>
      </p:sp>
    </p:spTree>
    <p:extLst>
      <p:ext uri="{BB962C8B-B14F-4D97-AF65-F5344CB8AC3E}">
        <p14:creationId xmlns:p14="http://schemas.microsoft.com/office/powerpoint/2010/main" val="559657294"/>
      </p:ext>
    </p:extLst>
  </p:cSld>
  <p:clrMapOvr>
    <a:masterClrMapping/>
  </p:clrMapOvr>
  <mc:AlternateContent xmlns:mc="http://schemas.openxmlformats.org/markup-compatibility/2006" xmlns:p14="http://schemas.microsoft.com/office/powerpoint/2010/main">
    <mc:Choice Requires="p14">
      <p:transition spd="slow" p14:dur="2000" advTm="5000">
        <p:dissolve/>
      </p:transition>
    </mc:Choice>
    <mc:Fallback xmlns="">
      <p:transition spd="slow" advTm="5000">
        <p:dissolv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ctrTitle"/>
          </p:nvPr>
        </p:nvSpPr>
        <p:spPr>
          <a:xfrm>
            <a:off x="1193800" y="1380067"/>
            <a:ext cx="10363200" cy="3972983"/>
          </a:xfrm>
        </p:spPr>
        <p:txBody>
          <a:bodyPr/>
          <a:lstStyle/>
          <a:p>
            <a:pPr algn="just"/>
            <a:r>
              <a:rPr lang="tr-TR" dirty="0">
                <a:latin typeface="Calibri" panose="020F0502020204030204" pitchFamily="34" charset="0"/>
                <a:ea typeface="Calibri" panose="020F0502020204030204" pitchFamily="34" charset="0"/>
              </a:rPr>
              <a:t>Muhasebe, finans ve borsa hizmetleri tüm sektörlerin vazgeçilmez bir parçasıdır. Teknolojik gelişmelere paralel olarak bu meslek de aynı hızla gelişmeye ve değişmeye devam etmektedir. Muhasebe ve finansman hizmetleri bilgisayar ortamında yapılmaktadır. </a:t>
            </a:r>
            <a:endParaRPr lang="tr-TR" dirty="0"/>
          </a:p>
        </p:txBody>
      </p:sp>
    </p:spTree>
    <p:extLst>
      <p:ext uri="{BB962C8B-B14F-4D97-AF65-F5344CB8AC3E}">
        <p14:creationId xmlns:p14="http://schemas.microsoft.com/office/powerpoint/2010/main" val="2850880960"/>
      </p:ext>
    </p:extLst>
  </p:cSld>
  <p:clrMapOvr>
    <a:masterClrMapping/>
  </p:clrMapOvr>
  <p:transition spd="slow" advTm="5000">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43000" y="1219199"/>
            <a:ext cx="9753600" cy="5012267"/>
          </a:xfrm>
        </p:spPr>
        <p:txBody>
          <a:bodyPr/>
          <a:lstStyle/>
          <a:p>
            <a:pPr marL="0" indent="0" algn="just">
              <a:lnSpc>
                <a:spcPct val="107000"/>
              </a:lnSpc>
              <a:spcAft>
                <a:spcPts val="800"/>
              </a:spcAft>
              <a:buNone/>
            </a:pPr>
            <a:r>
              <a:rPr lang="tr-TR" b="1" dirty="0">
                <a:latin typeface="Calibri" panose="020F0502020204030204" pitchFamily="34" charset="0"/>
                <a:ea typeface="Calibri" panose="020F0502020204030204" pitchFamily="34" charset="0"/>
              </a:rPr>
              <a:t>ÇALIŞMA ALANLARI</a:t>
            </a:r>
            <a:endParaRPr lang="tr-TR" dirty="0">
              <a:latin typeface="Calibri" panose="020F0502020204030204" pitchFamily="34" charset="0"/>
              <a:ea typeface="Calibri" panose="020F0502020204030204" pitchFamily="34" charset="0"/>
            </a:endParaRPr>
          </a:p>
          <a:p>
            <a:pPr marL="0" indent="0" algn="just">
              <a:buNone/>
            </a:pPr>
            <a:r>
              <a:rPr lang="tr-TR" dirty="0">
                <a:latin typeface="Calibri" panose="020F0502020204030204" pitchFamily="34" charset="0"/>
                <a:ea typeface="Calibri" panose="020F0502020204030204" pitchFamily="34" charset="0"/>
              </a:rPr>
              <a:t>	Meslek mensupları; muhasebe ve mali müşavirlik bürolarında, dış ticaret ve finans kuruluşlarının ilgili bölümleri ile ticari işletmeler ve kamu kurumlarının muhasebe servislerinde çalışabilirler. Ayrıca her türlü kuruluşun mali işlerle ilgili bölümlerinde çalışabilirler. Öğretmen ve akademisyen olma imkanı da bulunmaktadır. Mesleğin oldukça geniş bir çalışma alanı mevcuttur. </a:t>
            </a:r>
            <a:endParaRPr lang="tr-TR" dirty="0"/>
          </a:p>
        </p:txBody>
      </p:sp>
    </p:spTree>
    <p:extLst>
      <p:ext uri="{BB962C8B-B14F-4D97-AF65-F5344CB8AC3E}">
        <p14:creationId xmlns:p14="http://schemas.microsoft.com/office/powerpoint/2010/main" val="2153588554"/>
      </p:ext>
    </p:extLst>
  </p:cSld>
  <p:clrMapOvr>
    <a:masterClrMapping/>
  </p:clrMapOvr>
  <mc:AlternateContent xmlns:mc="http://schemas.openxmlformats.org/markup-compatibility/2006" xmlns:p14="http://schemas.microsoft.com/office/powerpoint/2010/main">
    <mc:Choice Requires="p14">
      <p:transition spd="slow" p14:dur="2000" advTm="5000">
        <p14:prism isContent="1"/>
      </p:transition>
    </mc:Choice>
    <mc:Fallback xmlns="">
      <p:transition spd="slow" advTm="5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43000" y="1286933"/>
            <a:ext cx="9753600" cy="4995333"/>
          </a:xfrm>
        </p:spPr>
        <p:txBody>
          <a:bodyPr/>
          <a:lstStyle/>
          <a:p>
            <a:pPr marL="0" indent="0" algn="just">
              <a:lnSpc>
                <a:spcPct val="107000"/>
              </a:lnSpc>
              <a:spcAft>
                <a:spcPts val="800"/>
              </a:spcAft>
              <a:buNone/>
            </a:pPr>
            <a:r>
              <a:rPr lang="tr-TR" b="1" dirty="0">
                <a:latin typeface="Calibri" panose="020F0502020204030204" pitchFamily="34" charset="0"/>
                <a:ea typeface="Calibri" panose="020F0502020204030204" pitchFamily="34" charset="0"/>
              </a:rPr>
              <a:t>EĞİTİM VE KARİYER İMKÂNLARI </a:t>
            </a:r>
            <a:endParaRPr lang="tr-TR" dirty="0">
              <a:latin typeface="Calibri" panose="020F0502020204030204" pitchFamily="34" charset="0"/>
              <a:ea typeface="Calibri" panose="020F0502020204030204" pitchFamily="34" charset="0"/>
            </a:endParaRPr>
          </a:p>
          <a:p>
            <a:pPr marL="0" indent="0" algn="just">
              <a:lnSpc>
                <a:spcPct val="107000"/>
              </a:lnSpc>
              <a:spcAft>
                <a:spcPts val="800"/>
              </a:spcAft>
              <a:buNone/>
            </a:pPr>
            <a:r>
              <a:rPr lang="tr-TR" dirty="0">
                <a:latin typeface="Calibri" panose="020F0502020204030204" pitchFamily="34" charset="0"/>
                <a:ea typeface="Calibri" panose="020F0502020204030204" pitchFamily="34" charset="0"/>
              </a:rPr>
              <a:t>    Meslek eğitimi, meslek liselerinin muhasebe ve finansman alanında ve meslek lisesinden sonra “Yükseköğretim Kurumları Sınavı” </a:t>
            </a:r>
            <a:r>
              <a:rPr lang="tr-TR" dirty="0" err="1">
                <a:latin typeface="Calibri" panose="020F0502020204030204" pitchFamily="34" charset="0"/>
                <a:ea typeface="Calibri" panose="020F0502020204030204" pitchFamily="34" charset="0"/>
              </a:rPr>
              <a:t>nda</a:t>
            </a:r>
            <a:r>
              <a:rPr lang="tr-TR" dirty="0">
                <a:latin typeface="Calibri" panose="020F0502020204030204" pitchFamily="34" charset="0"/>
                <a:ea typeface="Calibri" panose="020F0502020204030204" pitchFamily="34" charset="0"/>
              </a:rPr>
              <a:t> başarılı olanlar, lisans programlarına ya da meslek yüksekokullarının ilgili bölümlerine devam edebilirler. Muhasebe alanı </a:t>
            </a:r>
            <a:r>
              <a:rPr lang="tr-TR" b="1" dirty="0">
                <a:latin typeface="Calibri" panose="020F0502020204030204" pitchFamily="34" charset="0"/>
                <a:ea typeface="Calibri" panose="020F0502020204030204" pitchFamily="34" charset="0"/>
              </a:rPr>
              <a:t>Eşit Ağırlık</a:t>
            </a:r>
            <a:r>
              <a:rPr lang="tr-TR" dirty="0">
                <a:latin typeface="Calibri" panose="020F0502020204030204" pitchFamily="34" charset="0"/>
                <a:ea typeface="Calibri" panose="020F0502020204030204" pitchFamily="34" charset="0"/>
              </a:rPr>
              <a:t> puan türüne göre yerleştirilmektedir.</a:t>
            </a:r>
          </a:p>
          <a:p>
            <a:endParaRPr lang="tr-TR" dirty="0"/>
          </a:p>
        </p:txBody>
      </p:sp>
    </p:spTree>
    <p:extLst>
      <p:ext uri="{BB962C8B-B14F-4D97-AF65-F5344CB8AC3E}">
        <p14:creationId xmlns:p14="http://schemas.microsoft.com/office/powerpoint/2010/main" val="3155787191"/>
      </p:ext>
    </p:extLst>
  </p:cSld>
  <p:clrMapOvr>
    <a:masterClrMapping/>
  </p:clrMapOvr>
  <p:transition advTm="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34534" y="1295400"/>
            <a:ext cx="9753600" cy="4191000"/>
          </a:xfrm>
        </p:spPr>
        <p:txBody>
          <a:bodyPr/>
          <a:lstStyle/>
          <a:p>
            <a:pPr marL="449580" indent="449580" algn="just">
              <a:lnSpc>
                <a:spcPct val="107000"/>
              </a:lnSpc>
              <a:spcAft>
                <a:spcPts val="800"/>
              </a:spcAft>
            </a:pPr>
            <a:r>
              <a:rPr lang="tr-TR" b="1" dirty="0">
                <a:latin typeface="Calibri" panose="020F0502020204030204" pitchFamily="34" charset="0"/>
                <a:ea typeface="Calibri" panose="020F0502020204030204" pitchFamily="34" charset="0"/>
              </a:rPr>
              <a:t>TERCİH EDECEK ADAYLARA ÖNERİLER</a:t>
            </a:r>
            <a:endParaRPr lang="tr-TR" dirty="0">
              <a:latin typeface="Calibri" panose="020F0502020204030204" pitchFamily="34" charset="0"/>
              <a:ea typeface="Calibri" panose="020F0502020204030204" pitchFamily="34" charset="0"/>
            </a:endParaRPr>
          </a:p>
          <a:p>
            <a:pPr lvl="0" algn="just">
              <a:lnSpc>
                <a:spcPct val="107000"/>
              </a:lnSpc>
              <a:spcAft>
                <a:spcPts val="0"/>
              </a:spcAft>
              <a:buFont typeface="Arial" panose="020B0604020202020204" pitchFamily="34" charset="0"/>
              <a:buChar char="⮚"/>
            </a:pPr>
            <a:r>
              <a:rPr lang="tr-TR" dirty="0">
                <a:solidFill>
                  <a:srgbClr val="000000"/>
                </a:solidFill>
                <a:latin typeface="Noto Sans Symbols"/>
                <a:ea typeface="Noto Sans Symbols"/>
                <a:cs typeface="Noto Sans Symbols"/>
              </a:rPr>
              <a:t>Dikkatliyseniz</a:t>
            </a:r>
            <a:endParaRPr lang="tr-TR" dirty="0">
              <a:latin typeface="Noto Sans Symbols"/>
              <a:ea typeface="Noto Sans Symbols"/>
              <a:cs typeface="Noto Sans Symbols"/>
            </a:endParaRPr>
          </a:p>
          <a:p>
            <a:pPr lvl="0" algn="just">
              <a:lnSpc>
                <a:spcPct val="107000"/>
              </a:lnSpc>
              <a:spcAft>
                <a:spcPts val="0"/>
              </a:spcAft>
              <a:buFont typeface="Arial" panose="020B0604020202020204" pitchFamily="34" charset="0"/>
              <a:buChar char="⮚"/>
            </a:pPr>
            <a:r>
              <a:rPr lang="tr-TR" dirty="0">
                <a:solidFill>
                  <a:srgbClr val="000000"/>
                </a:solidFill>
                <a:latin typeface="Noto Sans Symbols"/>
                <a:ea typeface="Noto Sans Symbols"/>
                <a:cs typeface="Noto Sans Symbols"/>
              </a:rPr>
              <a:t>Özenli Ve Düzenliyseniz</a:t>
            </a:r>
            <a:endParaRPr lang="tr-TR" dirty="0">
              <a:latin typeface="Noto Sans Symbols"/>
              <a:ea typeface="Noto Sans Symbols"/>
              <a:cs typeface="Noto Sans Symbols"/>
            </a:endParaRPr>
          </a:p>
          <a:p>
            <a:pPr lvl="0" algn="just">
              <a:lnSpc>
                <a:spcPct val="107000"/>
              </a:lnSpc>
              <a:spcAft>
                <a:spcPts val="800"/>
              </a:spcAft>
              <a:buFont typeface="Arial" panose="020B0604020202020204" pitchFamily="34" charset="0"/>
              <a:buChar char="⮚"/>
            </a:pPr>
            <a:r>
              <a:rPr lang="tr-TR" dirty="0">
                <a:solidFill>
                  <a:srgbClr val="000000"/>
                </a:solidFill>
                <a:latin typeface="Noto Sans Symbols"/>
                <a:ea typeface="Noto Sans Symbols"/>
                <a:cs typeface="Noto Sans Symbols"/>
              </a:rPr>
              <a:t>Bilgisayarla, Sayılarla Ve Parayla Uğraşmayı Seviyorsanız Bu Alanı Tercih Edebilirsiniz</a:t>
            </a:r>
            <a:endParaRPr lang="tr-TR" dirty="0">
              <a:latin typeface="Noto Sans Symbols"/>
              <a:ea typeface="Noto Sans Symbols"/>
              <a:cs typeface="Noto Sans Symbols"/>
            </a:endParaRPr>
          </a:p>
          <a:p>
            <a:endParaRPr lang="tr-TR" dirty="0"/>
          </a:p>
        </p:txBody>
      </p:sp>
    </p:spTree>
    <p:extLst>
      <p:ext uri="{BB962C8B-B14F-4D97-AF65-F5344CB8AC3E}">
        <p14:creationId xmlns:p14="http://schemas.microsoft.com/office/powerpoint/2010/main" val="3361576710"/>
      </p:ext>
    </p:extLst>
  </p:cSld>
  <p:clrMapOvr>
    <a:masterClrMapping/>
  </p:clrMapOvr>
  <mc:AlternateContent xmlns:mc="http://schemas.openxmlformats.org/markup-compatibility/2006" xmlns:p14="http://schemas.microsoft.com/office/powerpoint/2010/main">
    <mc:Choice Requires="p14">
      <p:transition spd="slow" p14:dur="3900" advTm="5000">
        <p14:glitter pattern="hexagon"/>
      </p:transition>
    </mc:Choice>
    <mc:Fallback xmlns="">
      <p:transition spd="slow" advTm="5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10734" y="2619905"/>
            <a:ext cx="9753600" cy="1511828"/>
          </a:xfrm>
        </p:spPr>
        <p:txBody>
          <a:bodyPr/>
          <a:lstStyle/>
          <a:p>
            <a:pPr algn="ctr"/>
            <a:r>
              <a:rPr lang="tr-TR" sz="5400" dirty="0">
                <a:solidFill>
                  <a:srgbClr val="FFC000"/>
                </a:solidFill>
              </a:rPr>
              <a:t>Bölümümüzden görüntüler</a:t>
            </a:r>
          </a:p>
        </p:txBody>
      </p:sp>
    </p:spTree>
    <p:extLst>
      <p:ext uri="{BB962C8B-B14F-4D97-AF65-F5344CB8AC3E}">
        <p14:creationId xmlns:p14="http://schemas.microsoft.com/office/powerpoint/2010/main" val="218468371"/>
      </p:ext>
    </p:extLst>
  </p:cSld>
  <p:clrMapOvr>
    <a:masterClrMapping/>
  </p:clrMapOvr>
  <mc:AlternateContent xmlns:mc="http://schemas.openxmlformats.org/markup-compatibility/2006" xmlns:p14="http://schemas.microsoft.com/office/powerpoint/2010/main">
    <mc:Choice Requires="p14">
      <p:transition spd="slow" p14:dur="1200" advTm="5000">
        <p:dissolve/>
      </p:transition>
    </mc:Choice>
    <mc:Fallback xmlns="">
      <p:transition spd="slow" advTm="5000">
        <p:dissolv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a:t>Muhasebeciler alan gezilerimiz</a:t>
            </a:r>
            <a:br>
              <a:rPr lang="tr-TR" dirty="0"/>
            </a:br>
            <a:endParaRPr lang="tr-TR"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5844" y="743919"/>
            <a:ext cx="8996765" cy="41845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38098282"/>
      </p:ext>
    </p:extLst>
  </p:cSld>
  <p:clrMapOvr>
    <a:masterClrMapping/>
  </p:clrMapOvr>
  <mc:AlternateContent xmlns:mc="http://schemas.openxmlformats.org/markup-compatibility/2006" xmlns:p14="http://schemas.microsoft.com/office/powerpoint/2010/main">
    <mc:Choice Requires="p14">
      <p:transition spd="slow" advTm="5000">
        <p14:flash/>
      </p:transition>
    </mc:Choice>
    <mc:Fallback xmlns="">
      <p:transition spd="slow" advTm="5000">
        <p:fade/>
      </p:transition>
    </mc:Fallback>
  </mc:AlternateContent>
</p:sld>
</file>

<file path=ppt/theme/theme1.xml><?xml version="1.0" encoding="utf-8"?>
<a:theme xmlns:a="http://schemas.openxmlformats.org/drawingml/2006/main" name="1_powerpoint-template">
  <a:themeElements>
    <a:clrScheme name="">
      <a:dk1>
        <a:srgbClr val="FFFFFF"/>
      </a:dk1>
      <a:lt1>
        <a:srgbClr val="FFFFFF"/>
      </a:lt1>
      <a:dk2>
        <a:srgbClr val="FFFFFF"/>
      </a:dk2>
      <a:lt2>
        <a:srgbClr val="054AF5"/>
      </a:lt2>
      <a:accent1>
        <a:srgbClr val="0381F3"/>
      </a:accent1>
      <a:accent2>
        <a:srgbClr val="16B1F6"/>
      </a:accent2>
      <a:accent3>
        <a:srgbClr val="FFFFFF"/>
      </a:accent3>
      <a:accent4>
        <a:srgbClr val="DADADA"/>
      </a:accent4>
      <a:accent5>
        <a:srgbClr val="AAC1F8"/>
      </a:accent5>
      <a:accent6>
        <a:srgbClr val="13A0DF"/>
      </a:accent6>
      <a:hlink>
        <a:srgbClr val="3BD1FF"/>
      </a:hlink>
      <a:folHlink>
        <a:srgbClr val="FFFFFF"/>
      </a:folHlink>
    </a:clrScheme>
    <a:fontScheme name="powerpoint-template-24">
      <a:majorFont>
        <a:latin typeface="Microsoft Sans Serif"/>
        <a:ea typeface=""/>
        <a:cs typeface=""/>
      </a:majorFont>
      <a:minorFont>
        <a:latin typeface="Microsoft Sans Serif"/>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owerpoint-template-24 1">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FBB240"/>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FE564C"/>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BB2A32"/>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E84A25"/>
        </a:lt2>
        <a:accent1>
          <a:srgbClr val="ED6A24"/>
        </a:accent1>
        <a:accent2>
          <a:srgbClr val="F99E1C"/>
        </a:accent2>
        <a:accent3>
          <a:srgbClr val="FFFFFF"/>
        </a:accent3>
        <a:accent4>
          <a:srgbClr val="404040"/>
        </a:accent4>
        <a:accent5>
          <a:srgbClr val="F4B9AC"/>
        </a:accent5>
        <a:accent6>
          <a:srgbClr val="E28F18"/>
        </a:accent6>
        <a:hlink>
          <a:srgbClr val="F1B54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B92D14"/>
        </a:lt2>
        <a:accent1>
          <a:srgbClr val="D34E13"/>
        </a:accent1>
        <a:accent2>
          <a:srgbClr val="DC9009"/>
        </a:accent2>
        <a:accent3>
          <a:srgbClr val="FFFFFF"/>
        </a:accent3>
        <a:accent4>
          <a:srgbClr val="404040"/>
        </a:accent4>
        <a:accent5>
          <a:srgbClr val="E6B2AA"/>
        </a:accent5>
        <a:accent6>
          <a:srgbClr val="C78207"/>
        </a:accent6>
        <a:hlink>
          <a:srgbClr val="EEC63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AE6310"/>
        </a:lt2>
        <a:accent1>
          <a:srgbClr val="E79613"/>
        </a:accent1>
        <a:accent2>
          <a:srgbClr val="E1720D"/>
        </a:accent2>
        <a:accent3>
          <a:srgbClr val="FFFFFF"/>
        </a:accent3>
        <a:accent4>
          <a:srgbClr val="404040"/>
        </a:accent4>
        <a:accent5>
          <a:srgbClr val="F1C9AA"/>
        </a:accent5>
        <a:accent6>
          <a:srgbClr val="CC670B"/>
        </a:accent6>
        <a:hlink>
          <a:srgbClr val="C6470A"/>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AF5612"/>
        </a:lt2>
        <a:accent1>
          <a:srgbClr val="CB882F"/>
        </a:accent1>
        <a:accent2>
          <a:srgbClr val="E7C432"/>
        </a:accent2>
        <a:accent3>
          <a:srgbClr val="FFFFFF"/>
        </a:accent3>
        <a:accent4>
          <a:srgbClr val="404040"/>
        </a:accent4>
        <a:accent5>
          <a:srgbClr val="E2C3AD"/>
        </a:accent5>
        <a:accent6>
          <a:srgbClr val="D1B12C"/>
        </a:accent6>
        <a:hlink>
          <a:srgbClr val="EECA34"/>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9A5E40"/>
        </a:lt2>
        <a:accent1>
          <a:srgbClr val="AE7750"/>
        </a:accent1>
        <a:accent2>
          <a:srgbClr val="C08D60"/>
        </a:accent2>
        <a:accent3>
          <a:srgbClr val="FFFFFF"/>
        </a:accent3>
        <a:accent4>
          <a:srgbClr val="404040"/>
        </a:accent4>
        <a:accent5>
          <a:srgbClr val="D3BDB3"/>
        </a:accent5>
        <a:accent6>
          <a:srgbClr val="AE7F56"/>
        </a:accent6>
        <a:hlink>
          <a:srgbClr val="CCA47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D1BB77"/>
        </a:lt2>
        <a:accent1>
          <a:srgbClr val="DBBA87"/>
        </a:accent1>
        <a:accent2>
          <a:srgbClr val="E0B265"/>
        </a:accent2>
        <a:accent3>
          <a:srgbClr val="FFFFFF"/>
        </a:accent3>
        <a:accent4>
          <a:srgbClr val="404040"/>
        </a:accent4>
        <a:accent5>
          <a:srgbClr val="EAD9C3"/>
        </a:accent5>
        <a:accent6>
          <a:srgbClr val="CBA15B"/>
        </a:accent6>
        <a:hlink>
          <a:srgbClr val="E9C27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8C8783"/>
        </a:lt2>
        <a:accent1>
          <a:srgbClr val="A39C97"/>
        </a:accent1>
        <a:accent2>
          <a:srgbClr val="B9B1AB"/>
        </a:accent2>
        <a:accent3>
          <a:srgbClr val="FFFFFF"/>
        </a:accent3>
        <a:accent4>
          <a:srgbClr val="404040"/>
        </a:accent4>
        <a:accent5>
          <a:srgbClr val="CECBC9"/>
        </a:accent5>
        <a:accent6>
          <a:srgbClr val="A7A09B"/>
        </a:accent6>
        <a:hlink>
          <a:srgbClr val="F8291E"/>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C99565"/>
        </a:lt2>
        <a:accent1>
          <a:srgbClr val="D1A57D"/>
        </a:accent1>
        <a:accent2>
          <a:srgbClr val="E8B688"/>
        </a:accent2>
        <a:accent3>
          <a:srgbClr val="FFFFFF"/>
        </a:accent3>
        <a:accent4>
          <a:srgbClr val="404040"/>
        </a:accent4>
        <a:accent5>
          <a:srgbClr val="E5CFBF"/>
        </a:accent5>
        <a:accent6>
          <a:srgbClr val="D2A57B"/>
        </a:accent6>
        <a:hlink>
          <a:srgbClr val="FFB20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79B904"/>
        </a:lt2>
        <a:accent1>
          <a:srgbClr val="92D707"/>
        </a:accent1>
        <a:accent2>
          <a:srgbClr val="ADCF4D"/>
        </a:accent2>
        <a:accent3>
          <a:srgbClr val="FFFFFF"/>
        </a:accent3>
        <a:accent4>
          <a:srgbClr val="404040"/>
        </a:accent4>
        <a:accent5>
          <a:srgbClr val="C7E8AA"/>
        </a:accent5>
        <a:accent6>
          <a:srgbClr val="9CBB45"/>
        </a:accent6>
        <a:hlink>
          <a:srgbClr val="FFA50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4">
        <a:dk1>
          <a:srgbClr val="4D4D4D"/>
        </a:dk1>
        <a:lt1>
          <a:srgbClr val="FFFFFF"/>
        </a:lt1>
        <a:dk2>
          <a:srgbClr val="4D4D4D"/>
        </a:dk2>
        <a:lt2>
          <a:srgbClr val="0090FF"/>
        </a:lt2>
        <a:accent1>
          <a:srgbClr val="29ADFF"/>
        </a:accent1>
        <a:accent2>
          <a:srgbClr val="33CEFF"/>
        </a:accent2>
        <a:accent3>
          <a:srgbClr val="FFFFFF"/>
        </a:accent3>
        <a:accent4>
          <a:srgbClr val="404040"/>
        </a:accent4>
        <a:accent5>
          <a:srgbClr val="ACD3FF"/>
        </a:accent5>
        <a:accent6>
          <a:srgbClr val="2DBAE7"/>
        </a:accent6>
        <a:hlink>
          <a:srgbClr val="5CE52B"/>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5">
        <a:dk1>
          <a:srgbClr val="4D4D4D"/>
        </a:dk1>
        <a:lt1>
          <a:srgbClr val="FFFFFF"/>
        </a:lt1>
        <a:dk2>
          <a:srgbClr val="4D4D4D"/>
        </a:dk2>
        <a:lt2>
          <a:srgbClr val="0090FF"/>
        </a:lt2>
        <a:accent1>
          <a:srgbClr val="29ADFF"/>
        </a:accent1>
        <a:accent2>
          <a:srgbClr val="33CEFF"/>
        </a:accent2>
        <a:accent3>
          <a:srgbClr val="FFFFFF"/>
        </a:accent3>
        <a:accent4>
          <a:srgbClr val="404040"/>
        </a:accent4>
        <a:accent5>
          <a:srgbClr val="ACD3FF"/>
        </a:accent5>
        <a:accent6>
          <a:srgbClr val="2DBAE7"/>
        </a:accent6>
        <a:hlink>
          <a:srgbClr val="5CE52B"/>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6">
        <a:dk1>
          <a:srgbClr val="4D4D4D"/>
        </a:dk1>
        <a:lt1>
          <a:srgbClr val="FFFFFF"/>
        </a:lt1>
        <a:dk2>
          <a:srgbClr val="4D4D4D"/>
        </a:dk2>
        <a:lt2>
          <a:srgbClr val="3175FD"/>
        </a:lt2>
        <a:accent1>
          <a:srgbClr val="31A4FF"/>
        </a:accent1>
        <a:accent2>
          <a:srgbClr val="1DC9FF"/>
        </a:accent2>
        <a:accent3>
          <a:srgbClr val="FFFFFF"/>
        </a:accent3>
        <a:accent4>
          <a:srgbClr val="404040"/>
        </a:accent4>
        <a:accent5>
          <a:srgbClr val="ADCFFF"/>
        </a:accent5>
        <a:accent6>
          <a:srgbClr val="19B6E7"/>
        </a:accent6>
        <a:hlink>
          <a:srgbClr val="24DFE8"/>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06015648_Muhasebe_AlanY_Ve_Finansman_AlanY</Template>
  <TotalTime>23</TotalTime>
  <Words>321</Words>
  <Application>Microsoft Office PowerPoint</Application>
  <PresentationFormat>Geniş ekran</PresentationFormat>
  <Paragraphs>51</Paragraphs>
  <Slides>14</Slides>
  <Notes>1</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14</vt:i4>
      </vt:variant>
    </vt:vector>
  </HeadingPairs>
  <TitlesOfParts>
    <vt:vector size="23" baseType="lpstr">
      <vt:lpstr>微软雅黑</vt:lpstr>
      <vt:lpstr>宋体</vt:lpstr>
      <vt:lpstr>Arial</vt:lpstr>
      <vt:lpstr>Arial Unicode MS</vt:lpstr>
      <vt:lpstr>Calibri</vt:lpstr>
      <vt:lpstr>Microsoft Sans Serif</vt:lpstr>
      <vt:lpstr>Noto Sans Symbols</vt:lpstr>
      <vt:lpstr>Times New Roman</vt:lpstr>
      <vt:lpstr>1_powerpoint-template</vt:lpstr>
      <vt:lpstr>PowerPoint Sunusu</vt:lpstr>
      <vt:lpstr>PowerPoint Sunusu</vt:lpstr>
      <vt:lpstr>PowerPoint Sunusu</vt:lpstr>
      <vt:lpstr>Muhasebe, finans ve borsa hizmetleri tüm sektörlerin vazgeçilmez bir parçasıdır. Teknolojik gelişmelere paralel olarak bu meslek de aynı hızla gelişmeye ve değişmeye devam etmektedir. Muhasebe ve finansman hizmetleri bilgisayar ortamında yapılmaktadır. </vt:lpstr>
      <vt:lpstr>PowerPoint Sunusu</vt:lpstr>
      <vt:lpstr>PowerPoint Sunusu</vt:lpstr>
      <vt:lpstr>PowerPoint Sunusu</vt:lpstr>
      <vt:lpstr>Bölümümüzden görüntüler</vt:lpstr>
      <vt:lpstr>Muhasebeciler alan gezilerimiz </vt:lpstr>
      <vt:lpstr>MALTEPE ÜNİVERSİTESİ GEZİMİZ</vt:lpstr>
      <vt:lpstr>Bilgi  Yarışması</vt:lpstr>
      <vt:lpstr>Kamu Kurumları Gezilerimiz</vt:lpstr>
      <vt:lpstr>Muhasebe ve Finansman alanındaki öğrencilerin Sınavsız Yerleşebileceği Meslek Yüksek Okullarının Bölümleri: </vt:lpstr>
      <vt:lpstr>Muhasebe Bölümü Bilgisayar Laboratuarları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Serhat</dc:creator>
  <cp:lastModifiedBy>USER</cp:lastModifiedBy>
  <cp:revision>5</cp:revision>
  <dcterms:created xsi:type="dcterms:W3CDTF">2024-05-13T19:51:26Z</dcterms:created>
  <dcterms:modified xsi:type="dcterms:W3CDTF">2024-12-10T10:32:04Z</dcterms:modified>
</cp:coreProperties>
</file>